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0"/>
  </p:notesMasterIdLst>
  <p:sldIdLst>
    <p:sldId id="257" r:id="rId2"/>
    <p:sldId id="278" r:id="rId3"/>
    <p:sldId id="258" r:id="rId4"/>
    <p:sldId id="276" r:id="rId5"/>
    <p:sldId id="279" r:id="rId6"/>
    <p:sldId id="274" r:id="rId7"/>
    <p:sldId id="277" r:id="rId8"/>
    <p:sldId id="280" r:id="rId9"/>
    <p:sldId id="289" r:id="rId10"/>
    <p:sldId id="281" r:id="rId11"/>
    <p:sldId id="282" r:id="rId12"/>
    <p:sldId id="283" r:id="rId13"/>
    <p:sldId id="285" r:id="rId14"/>
    <p:sldId id="284" r:id="rId15"/>
    <p:sldId id="288" r:id="rId16"/>
    <p:sldId id="287" r:id="rId17"/>
    <p:sldId id="286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2" autoAdjust="0"/>
    <p:restoredTop sz="89116" autoAdjust="0"/>
  </p:normalViewPr>
  <p:slideViewPr>
    <p:cSldViewPr snapToGrid="0" showGuides="1">
      <p:cViewPr>
        <p:scale>
          <a:sx n="99" d="100"/>
          <a:sy n="99" d="100"/>
        </p:scale>
        <p:origin x="144" y="48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8:01.08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3,'46'0,"-7"0,-12 1,6 0,16 0,6 1,22-1,11 1,-36-1,0 0,43 1,-6 0,-23 1,-6-2,-4 0,-4 1,4-2,2 1,31-1,8 0,-38 0,1-1,8 0,1 0,2 0,3 0,5 1,1 0,-7 0,-2 0,0 1,-5 0,30-1,-10 0,-17 0,-10 0,4 0,-10 0,0 0,-3 0,-1 0,8 0,-6 0,-1 0,-11 0,-6 0,-5 0,-2 0,6 0,5 1,13-1,3 1,7-1,3 0,-1 2,6-1,-3 1,4-1,-6-1,10 1,-9-1,1 2,3-2,-8-1,12 0,-9 0,11 1,-7 0,2 0,-9-1,4-1,-1 1,5-1,14 1,0 1,4-2,-10 2,-9-1,-21 1,-7-2,-16 1,-7 1,1-1,3 1,15 0,7 0,5 1,1-1,-4 2,0-2,-6-1,5 0,-1 0,4 1,12 0,12 0,12 0,0 0,4 0,-14 0,-6 0,-1 0,-19 0,-5 0,-14 0,-6 0,-5 0,-2 0,10-1,-5 1,6-1,-3 1,2 0,6 0,12-1,2 0,6-2,-7 2,-3-3,-13 4,-2-1,-9 1,-1 0,2 0,-2 0,2 0,-3 0,2-1,7 1,3-1,8 2,-7-1,-3 1,-12-1,6-1,-1 1,1-1,-1 1,-2 0,-3 1,15-1,-3 1,11-1,-11 0,-5 0,-11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9:12.827"/>
    </inkml:context>
    <inkml:brush xml:id="br0">
      <inkml:brushProperty name="width" value="0.3" units="cm"/>
      <inkml:brushProperty name="height" value="0.6" units="cm"/>
      <inkml:brushProperty name="color" value="#FF40FF"/>
      <inkml:brushProperty name="tip" value="rectangle"/>
      <inkml:brushProperty name="rasterOp" value="maskPen"/>
    </inkml:brush>
  </inkml:definitions>
  <inkml:trace contextRef="#ctx0" brushRef="#br0">0 0,'41'2,"-6"0,-24-2,4 0,2 1,8 0,-2 1,3-2,-4 1,0-1,1 0,3 0,8 0,5 1,11-1,1 1,4 1,1-1,-5 1,1 0,-11-2,-2 1,-6-1,0 0,5 0,5 0,5 0,0 0,4 0,-8 2,1-2,-1 1,-7-1,2 0,-10 0,-3 0,-4 1,0-1,6 1,2 0,4 1,-5-1,-6 1,-10-2,7 2,1-1,18 1,1-1,12 2,-5-1,-4 0,-7-1,-15-1,-4 0,1 0,-1 1,3-1,-5 1,-2 0,7 0,0-1,6 0,-13 0,3-1,7 1,0-1,3 1,-11 0,-3 0,4 1,-1-1,3 1,0-1,-3 0,2 1,-10 20,-5-10,-4 17,0-15,-1-3,0 10,1-9,-1 8,0 1,2-4,0 5,0-4,1-3,-1 1,-1 1,0 1,0 3,0-4,2-1,-2 0,0-2,-7 4,0-7,-4 1,-6 0,2-1,-7 0,0-4,-8-2,-9 0,0-3,-6 0,1-1,-1-1,-12 1,3-3,-6 2,3-2,-5 1,-5 0,-10 0,29-1,0 0,-42-1,40 1,2 0,-25 1,2 0,14 1,-5 1,-10-1,1 1,-7 0,13 0,4 1,12 0,5 2,7-1,11 0,6-1,5-1,5 0,-4 6,4 0,-5 5,2-1,3-1,-2-1,-1 1,0-4,-1 1,4 1,-1 3,3 3,2 0,2 4,4 1,0-1,2 2,-2-6,2 2,-2 0,2 0,-3 2,3 0,-1 0,1 0,0-2,0-1,1 6,0-4,3-1,8-3,2-6,8 3,3-3,7 3,14-4,-1 1,0-3,-8-1,-7 1,3-2,6 1,5-1,12 0,-3-1,7 0,-4-2,-3 2,7-2,-4 1,7 0,-6 1,15 0,-7 1,7 0,-1 1,-8 0,1 0,-13 2,-5 1,-7 2,1-1,3 1,-3-2,4-1,-6-1,-5 0,-11-2,-9 1,2-1,-1 1,3 0,2 3,-9 1,3 5,-5 3,2 5,-1 0,0 5,2-3,0 0,0-3,-3-8,-2 4,-4 0,1 1,-1 4,0-5,1 0,0 4,-1-4,-1 1,23-39,-16 19,19-28,-22 28,0 0,12-11,-8 9,7-7,4 10,-9 1,11-1,-10 18,-9-2,3 9,-12-2,3-7,-5 5,1 3,1-3,-1 2,3-7,-4 4,-1-4,-5 4,4-4,-3 1,2-2,-4 0,1 0,-1-2,0 2,-1-3,-3 2,-1-4,-5 1,-6-1,-3 0,-7 2,4-3,-3 1,4-2,-1-2,-3 1,0-3,0 0,3 0,-5 0,0 0,-5 0,-7-2,1 1,-5-2,3 0,-6 0,4 1,-2 0,0 1,14 1,5 0,16 1,9-1,1 1,0 0,-7 0,-5 2,-5 0,-8 1,-9-1,2 0,-2 0,8-2,3 0,-1-1,0 2,2-1,2 0,1 1,6 2,-1-1,7 1,3-1,7-2,-8 5,7-3,-6 6,6 3,3-2,-5 7,6-8,-4 2,3 2,2 0,0 5,2-4,2 2,-1-1,2-2,2 7,0-7,3 3,-1 2,0-6,1 8,0-9,5 5,5-5,-2-3,7 0,-4-5,6 2,3-3,1-1,6 0,3 0,1 0,-4 2,-6-3,-6 2,3-2,5 2,8 1,11-2,5 3,9-3,2 2,-2 1,3 0,-7-1,2 0,-9-3,-2 0,-6 1,-8-1,1 2,-5 0,7 0,4-1,11 1,6-2,2 1,-1 0,-13 2,-11-2,-10 0,-6 0,-3 0,3 0,5-1,7 0,6 0,-1 0,-3 0,-8 0,-7 0,-2 1,-1 0,10 0,7-1,4 2,-1-2,-8 1,-7-1,-7 0,6 0,5 0,5 0,-2 0,-6 0,-3 0,-1 0,9 0,-2 0,9 1,-2 0,-7 0,-2-1,-9-1,-2-1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9:26.743"/>
    </inkml:context>
    <inkml:brush xml:id="br0">
      <inkml:brushProperty name="width" value="0.3" units="cm"/>
      <inkml:brushProperty name="height" value="0.6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5 6,'57'-1,"2"-1,-16 1,-3-1,-1 2,-11 0,1 0,-4 1,0 0,1 0,0-1,4 0,3 0,0 0,1 0,2 1,-2 0,-1 1,-1-1,-3-1,3 0,3 0,7 0,5 0,5 0,10 1,-4 1,4-1,-13 1,-4-1,-14 1,-3-2,-6 1,-3-1,2 0,0 1,5-1,3 1,4-1,10 0,-2 0,6 0,-13 0,0 0,-9 0,-1 0,4 1,3 0,1 0,0-1,-1 0,-2 0,-3 1,1-1,-5 2,-2-1,-5 0,0 1,3 0,6 0,6 0,-7-1,-2 0,-8 0,7 1,5 2,10 0,-3-1,-4-1,-13-1,-4 9,-5 5,2 7,1 0,-3-7,-1-2,-2 3,-1 1,-1 3,0-2,-1-4,-2 4,0-6,-2 7,1-2,-1-3,0 3,-3-2,-1 1,-4 4,1-2,1-2,0-1,0-6,-4-2,2-1,-9-1,-6 2,-3-1,-11 1,-1-1,1 0,-5 0,-1-2,-12 0,-2-3,-13 1,-3-2,-4 0,-4 0,12 0,0 0,16 0,-5-2,7 2,2-2,-5 1,7 0,-6 1,8 0,2 0,10 0,2 0,-1 1,4 0,-2 1,3-2,2 1,1-1,3 1,-2 0,6 2,-1 0,5 0,-3 0,1 1,-2 0,-1 0,6 0,-1-2,2 1,-1 2,-3 0,0 2,0 0,2 0,0-1,1 0,2-2,-1 0,0-1,-2 3,3 0,-2 3,4 1,2-1,-5 8,7-7,-4 8,4-7,0 0,1 4,3-1,1 5,3-5,0 6,1-7,0 3,2 0,4 2,0-1,3 0,0-6,5-2,1-3,9-3,-3-1,15-2,3 2,2-2,5 4,-15-3,1 2,-11-2,1 0,-2 0,3-1,12 2,1-2,14 2,-5-1,9 1,-1-1,-3 1,-1-1,-13-1,-3-1,3 1,0-2,14 1,2-1,17 0,-2 0,-2 0,-6 2,-23-2,-7 2,-9 1,1 2,9-1,10 2,13 0,4-1,-3 0,-11 0,-13-2,-10 4,-5-3,4 2,2 0,18 2,3 0,17 0,-4 0,-7-1,-4-1,-17-1,-3 0,-10-1,-3 7,0 0,-2 3,2 2,-6-3,-1 5,-1 1,-3-4,3 4,-6-4,-2 7,-2-5,-2 1,-1-5,-3 1,-1 0,-4 0,1 0,-2 1,-3-1,-4-2,-5-4,-7-1,-4-3,2 2,5 0,4 0,-3 2,-2-2,-1 2,-1-2,-3 0,1 1,-12-2,2 0,0 0,6-2,7 1,4-2,3 1,-2-1,-2 1,-13-2,-1-1,-15 1,6-2,2 2,8-1,16 0,6 2,6-1,-4 1,-3-2,0 2,-7-3,6 2,-5-2,5 2,-8-1,-1 1,-1 1,-1 0,10 0,-1 0,9 0,0 0,4 0,-2 0,-4 0,-5 0,-2-1,-8 1,6 0,0 0,10 2,2-2,5 3,-2-2,-2 3,3 0,-4 0,3 3,-3 1,-6 4,1 3,-4 1,5 0,5 0,4-2,3 1,0 0,2 2,0-2,2 0,2 0,-2 3,3-3,-1 5,3-6,1 0,4 3,1-3,5 0,-3 1,2-5,5 6,0-5,6 2,-5-5,2-3,-1 2,0-2,2 5,2 2,8 3,2 0,8-2,1-1,0-5,-1-2,-9-1,-6-2,-4 0,1-1,2 0,2-2,4 0,3-1,0-1,4 0,-6 2,-1-1,-5 2,-1-2,1 0,4 1,15 0,9-1,11 1,-1-3,1-1,-14 1,-6 1,-5 1,-6-1,11 2,1-2,6 2,1 1,-4-1,6 1,-5 1,9 0,-4 3,12 1,-3 0,-2-1,0-1,-10-1,-4-1,-11 0,-7 0,-14-1,6 3,-1 0,13 2,-3 0,8 0,-11-1,-3-2,-9 1,6 5,-7 0,9 6,-7-5,0 1,-1 0,0 1,2 6,0-3,-3 2,-4-5,-4 3,-1 2,-3 7,2-1,-2 1,1-5,-2-3,-6 1,-8-6,-5 3,-5-7,-3 0,-3-1,-13-2,-8-1,-32-7,-11 1,7-2,-3 0,40 2,-12 0,9 0,-11-3,-5-1,5 0,-2 2,15 3,6 2,8 0,12 0,1 0,5 1,-4 0,-4 0,-3 0,-6-1,1 1,-7-3,8 3,-2-1,11 1,-1 0,0 0,-6 0,-11 0,0 0,-6-1,9 0,3 1,-1 0,5 1,-5-1,6 1,1 0,7 0,1-1,-2 0,-4 0,-3 0,6 0,2 0,8 0,-1 0,-3 0,-2 0,-3 0,3 0,5 0,6 0,-3-8,12-9,-6-2,11 2,-2 9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png>
</file>

<file path=ppt/media/image25.tiff>
</file>

<file path=ppt/media/image26.tiff>
</file>

<file path=ppt/media/image27.tiff>
</file>

<file path=ppt/media/image28.png>
</file>

<file path=ppt/media/image29.png>
</file>

<file path=ppt/media/image3.png>
</file>

<file path=ppt/media/image30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07/03/19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10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1730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579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9615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16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tiff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.xml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0" Type="http://schemas.openxmlformats.org/officeDocument/2006/relationships/customXml" Target="../ink/ink3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Preeya Dahya</a:t>
            </a: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989" y="2887824"/>
            <a:ext cx="11076225" cy="334749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7AB2A5-FFD0-F547-983A-520F4A33B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274" y="527887"/>
            <a:ext cx="10981657" cy="211371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0EEAD9-67D9-5F43-9E88-5B8EF00C0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19" y="3618623"/>
            <a:ext cx="5084858" cy="245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6D8961-C7C6-3044-AD42-3941BA7B7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54" y="3618623"/>
            <a:ext cx="5016500" cy="245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8DF46FD-625A-3542-9FFF-604C54BCBFDF}"/>
              </a:ext>
            </a:extLst>
          </p:cNvPr>
          <p:cNvSpPr txBox="1"/>
          <p:nvPr/>
        </p:nvSpPr>
        <p:spPr>
          <a:xfrm>
            <a:off x="1394092" y="3126180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Overall Death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D0A20C-AE2C-ED4E-BAC3-1D3E82306E08}"/>
              </a:ext>
            </a:extLst>
          </p:cNvPr>
          <p:cNvSpPr txBox="1"/>
          <p:nvPr/>
        </p:nvSpPr>
        <p:spPr>
          <a:xfrm>
            <a:off x="6767436" y="3187734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Fast Food Count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9DFF828-154D-4346-8782-2DB60D716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7981" y="3187734"/>
            <a:ext cx="4415315" cy="29435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84697D9-6200-6449-B26A-DFC487A52F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175" y="4032707"/>
            <a:ext cx="5841516" cy="105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4" grpId="0"/>
      <p:bldP spid="2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425019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9F963-878D-CE42-8DDA-199BD46E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6" y="2906777"/>
            <a:ext cx="5289307" cy="352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74092" y="165381"/>
            <a:ext cx="204382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Conclusions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985DB8-4E53-4045-B2E9-44EE45DAF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disproportionally affects non-white ethnic groups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516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3123507-1E6F-B140-B50D-E4154217F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686" y="2050183"/>
            <a:ext cx="6676572" cy="3604160"/>
            <a:chOff x="2162629" y="1305681"/>
            <a:chExt cx="7866742" cy="424664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BBE76FA-15B9-9746-BF99-C06B635054B3}"/>
                </a:ext>
              </a:extLst>
            </p:cNvPr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4CFD12D-8CBE-5041-86F9-77FD61AC72EE}"/>
                </a:ext>
              </a:extLst>
            </p:cNvPr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BBF26040-3577-8545-BCBE-12532E0DD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479" y="1212774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5D5EBE-C053-904E-ACEC-709C1D801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8982" y="1635279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87110" y="3230689"/>
            <a:ext cx="3617721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084160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611901" y="165381"/>
            <a:ext cx="96821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Extra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3"/>
            <a:ext cx="10087448" cy="154422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2594866"/>
            <a:ext cx="10087449" cy="392023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738BC72-BE42-0E40-A5CF-EBD1321A0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5" y="2791881"/>
            <a:ext cx="5289307" cy="35262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FAC770-81C8-CF44-BD32-2E3AA9684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344" y="2791880"/>
            <a:ext cx="5289305" cy="3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4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4137" y="911212"/>
            <a:ext cx="10123725" cy="21683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oudy Old Style" panose="02020502050305020303" pitchFamily="18" charset="77"/>
              </a:rPr>
              <a:t>“Heart Disease Mortality Rate Among US Adults (35+)”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32,000 columns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Rows: State, County, Lat/Lng, Gender, Race, &amp; Deaths</a:t>
            </a:r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3332968"/>
            <a:ext cx="10123725" cy="2902346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Removed all counties with empty data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county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Each race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52D050E-D549-0B4A-AA04-376D8A049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256" y="4354220"/>
            <a:ext cx="5651110" cy="17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7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“Google Places API”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Fast Food within (20 mi. radius)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Hospitals (20 mi. radius)</a:t>
            </a:r>
          </a:p>
          <a:p>
            <a:pPr algn="ctr"/>
            <a:endParaRPr lang="en-US" sz="3200" dirty="0">
              <a:solidFill>
                <a:srgbClr val="30353F"/>
              </a:solidFill>
              <a:latin typeface="Goudy Old Style" panose="02020502050305020303" pitchFamily="18" charset="77"/>
            </a:endParaRP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404015"/>
            <a:ext cx="10087448" cy="259975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“Census API”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county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ethnic groups in county	</a:t>
            </a:r>
          </a:p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	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3773D4-2BC8-FB47-881E-A8720C0D8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811" y="0"/>
            <a:ext cx="2811282" cy="28112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860DC0-1D41-FB4E-8DDD-D34ADFF07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177" y="2955703"/>
            <a:ext cx="6122823" cy="31066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6FD3EA-486A-0840-B770-3F66015FD1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288" y="3499176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0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54990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data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Population data from Census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Hospital and Fast Food data from Google API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06A2-EA3C-FA4C-A350-777D47E47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89" y="3133480"/>
            <a:ext cx="6266369" cy="3179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21080C-36B6-6A40-A8A8-C99160397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1" y="3272674"/>
            <a:ext cx="6371381" cy="30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3AF136-382B-FF4E-8D0C-81DCA0FC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99" y="3346597"/>
            <a:ext cx="74168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A703BB-E0F0-254C-98A2-9EF92967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91" y="3543005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6D26B-A92A-8742-8013-7C922EA36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38" y="847161"/>
            <a:ext cx="5783661" cy="57836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05428-4932-3F4C-8B97-6A088766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287" y="1066464"/>
            <a:ext cx="5564358" cy="556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D6B87-8D38-1D4E-A0EB-EAA3B5095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10" y="1309897"/>
            <a:ext cx="5406638" cy="5406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95A03A-FC24-4B4F-946E-1685624DF4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719" y="1201213"/>
            <a:ext cx="5504213" cy="550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95A03A-FC24-4B4F-946E-1685624DF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719" y="1201213"/>
            <a:ext cx="5504213" cy="5504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289FA1-2940-2445-B37A-4ABD32E21C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88" y="1171140"/>
            <a:ext cx="5564358" cy="55643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4AA7B4-F476-A74F-B5C1-6513A7C8B9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6561"/>
            <a:ext cx="12192000" cy="396487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9142A58-1A32-5144-8BA5-42B0AA4D23CD}"/>
                  </a:ext>
                </a:extLst>
              </p14:cNvPr>
              <p14:cNvContentPartPr/>
              <p14:nvPr/>
            </p14:nvContentPartPr>
            <p14:xfrm>
              <a:off x="5929308" y="5192042"/>
              <a:ext cx="2565720" cy="11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9142A58-1A32-5144-8BA5-42B0AA4D23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5668" y="5084402"/>
                <a:ext cx="267336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4BAC85B-B6D5-E940-8229-79309DAD9A1F}"/>
                  </a:ext>
                </a:extLst>
              </p14:cNvPr>
              <p14:cNvContentPartPr/>
              <p14:nvPr/>
            </p14:nvContentPartPr>
            <p14:xfrm>
              <a:off x="2965428" y="2526242"/>
              <a:ext cx="807120" cy="700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4BAC85B-B6D5-E940-8229-79309DAD9A1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11428" y="2418242"/>
                <a:ext cx="914760" cy="9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B0E2107-E2B5-2B49-8D37-2947AC88A1CC}"/>
                  </a:ext>
                </a:extLst>
              </p14:cNvPr>
              <p14:cNvContentPartPr/>
              <p14:nvPr/>
            </p14:nvContentPartPr>
            <p14:xfrm>
              <a:off x="2927268" y="3441362"/>
              <a:ext cx="883440" cy="7848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B0E2107-E2B5-2B49-8D37-2947AC88A1C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3628" y="3333362"/>
                <a:ext cx="991080" cy="100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859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364</Words>
  <Application>Microsoft Macintosh PowerPoint</Application>
  <PresentationFormat>Widescreen</PresentationFormat>
  <Paragraphs>105</Paragraphs>
  <Slides>18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Goudy Old Style</vt:lpstr>
      <vt:lpstr>Segoe UI Light</vt:lpstr>
      <vt:lpstr>System Font Regular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</vt:lpstr>
      <vt:lpstr>Slide 2</vt:lpstr>
      <vt:lpstr>PowerPoint Presentation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2019-03-07T22:44:30Z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